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788" r:id="rId2"/>
    <p:sldId id="813" r:id="rId3"/>
    <p:sldId id="814" r:id="rId4"/>
    <p:sldId id="815" r:id="rId5"/>
    <p:sldId id="818" r:id="rId6"/>
    <p:sldId id="816" r:id="rId7"/>
    <p:sldId id="817" r:id="rId8"/>
    <p:sldId id="819" r:id="rId9"/>
  </p:sldIdLst>
  <p:sldSz cx="9144000" cy="6858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112" autoAdjust="0"/>
  </p:normalViewPr>
  <p:slideViewPr>
    <p:cSldViewPr>
      <p:cViewPr varScale="1">
        <p:scale>
          <a:sx n="104" d="100"/>
          <a:sy n="104" d="100"/>
        </p:scale>
        <p:origin x="-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7895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A1D89E6-EBBB-4769-8A58-C9D5811006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827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51163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58825"/>
            <a:ext cx="4948238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699000"/>
            <a:ext cx="4970462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9588"/>
            <a:ext cx="295116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399588"/>
            <a:ext cx="295116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65E63A4B-2BA4-4427-990E-7A623DC01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60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9E8EDBB0-C53D-4E6D-8764-6879B758ABDA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955633E9-52DC-4506-9D23-42EC32D68F63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955633E9-52DC-4506-9D23-42EC32D68F63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955633E9-52DC-4506-9D23-42EC32D68F63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955633E9-52DC-4506-9D23-42EC32D68F63}" type="slidenum">
              <a:rPr lang="en-US" altLang="en-US" sz="1300" smtClean="0"/>
              <a:pPr/>
              <a:t>5</a:t>
            </a:fld>
            <a:endParaRPr lang="en-US" altLang="en-US" sz="13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955633E9-52DC-4506-9D23-42EC32D68F63}" type="slidenum">
              <a:rPr lang="en-US" altLang="en-US" sz="1300" smtClean="0"/>
              <a:pPr/>
              <a:t>6</a:t>
            </a:fld>
            <a:endParaRPr lang="en-US" altLang="en-US" sz="13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955633E9-52DC-4506-9D23-42EC32D68F63}" type="slidenum">
              <a:rPr lang="en-US" altLang="en-US" sz="1300" smtClean="0"/>
              <a:pPr/>
              <a:t>7</a:t>
            </a:fld>
            <a:endParaRPr lang="en-US" altLang="en-US" sz="13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955633E9-52DC-4506-9D23-42EC32D68F63}" type="slidenum">
              <a:rPr lang="en-US" altLang="en-US" sz="1300" smtClean="0"/>
              <a:pPr/>
              <a:t>8</a:t>
            </a:fld>
            <a:endParaRPr lang="en-US" altLang="en-US" sz="13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4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7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52400"/>
            <a:ext cx="2179638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881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28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6775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28600" y="1219200"/>
            <a:ext cx="8720138" cy="54102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672076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6775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8720138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000500"/>
            <a:ext cx="8720138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0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8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846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83075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4075" y="1219200"/>
            <a:ext cx="4284663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4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61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3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7181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569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372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19200"/>
            <a:ext cx="8720138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6775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charset="2"/>
        <a:buChar char="p"/>
        <a:defRPr sz="28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charset="2"/>
        <a:buChar char="p"/>
        <a:defRPr sz="24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 3" charset="2"/>
        <a:buChar char="p"/>
        <a:defRPr sz="20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charset="2"/>
        <a:buChar char="p"/>
        <a:defRPr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ea typeface="ＭＳ Ｐゴシック" pitchFamily="25" charset="-128"/>
                <a:cs typeface="ＭＳ Ｐゴシック" pitchFamily="25" charset="-128"/>
              </a:rPr>
              <a:t>Brain Imaging Scan Submission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altLang="en-US" dirty="0" smtClean="0">
                <a:ea typeface="ＭＳ Ｐゴシック" charset="-128"/>
              </a:rPr>
              <a:t>Dawn Hazle and Mark Sampson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Before you Start</a:t>
            </a:r>
            <a:endParaRPr lang="en-GB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Have you entered the scan on the CRF correctly?</a:t>
            </a:r>
          </a:p>
          <a:p>
            <a:pPr lvl="1"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MRI or CT?</a:t>
            </a:r>
          </a:p>
          <a:p>
            <a:pPr lvl="1"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Time, date etc.</a:t>
            </a:r>
          </a:p>
          <a:p>
            <a:pPr lvl="2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Baseline scan is that taken closest to randomisation</a:t>
            </a:r>
          </a:p>
          <a:p>
            <a:pPr lvl="2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[TICH-2] Day 2 scan taken 12-48 post randomisation</a:t>
            </a:r>
          </a:p>
          <a:p>
            <a:pPr lvl="2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Also all scans taken between randomisation and Day 90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Submit correction if incorrect</a:t>
            </a:r>
          </a:p>
          <a:p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Have you requested the scan correctly?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Correct date and time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Correct </a:t>
            </a:r>
            <a:r>
              <a:rPr lang="en-GB" altLang="en-US" dirty="0">
                <a:solidFill>
                  <a:srgbClr val="FFFFFF"/>
                </a:solidFill>
                <a:ea typeface="ＭＳ Ｐゴシック" charset="-128"/>
              </a:rPr>
              <a:t>series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Correct patient!</a:t>
            </a:r>
            <a:endParaRPr lang="en-GB" altLang="en-US" dirty="0" smtClean="0">
              <a:solidFill>
                <a:srgbClr val="FFFFFF"/>
              </a:solidFill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Before you start</a:t>
            </a:r>
            <a:endParaRPr lang="en-GB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 dirty="0" smtClean="0">
                <a:solidFill>
                  <a:srgbClr val="FFFFFF"/>
                </a:solidFill>
                <a:ea typeface="ＭＳ Ｐゴシック" charset="-128"/>
              </a:rPr>
              <a:t>Check the WPDs </a:t>
            </a:r>
          </a:p>
          <a:p>
            <a:pPr lvl="1"/>
            <a:r>
              <a:rPr lang="en-GB" altLang="en-US" sz="2000" dirty="0" smtClean="0">
                <a:solidFill>
                  <a:srgbClr val="FFFFFF"/>
                </a:solidFill>
                <a:ea typeface="ＭＳ Ｐゴシック" charset="-128"/>
              </a:rPr>
              <a:t>[TARDIS] </a:t>
            </a:r>
            <a:r>
              <a:rPr lang="ru-RU" altLang="en-US" sz="2000" dirty="0" smtClean="0">
                <a:solidFill>
                  <a:srgbClr val="FFFFFF"/>
                </a:solidFill>
                <a:ea typeface="ＭＳ Ｐゴシック" charset="-128"/>
              </a:rPr>
              <a:t>№</a:t>
            </a:r>
            <a:r>
              <a:rPr lang="en-GB" altLang="en-US" sz="2000" dirty="0" smtClean="0">
                <a:solidFill>
                  <a:srgbClr val="FFFFFF"/>
                </a:solidFill>
                <a:ea typeface="ＭＳ Ｐゴシック" charset="-128"/>
              </a:rPr>
              <a:t>s 035, 035a and 035b</a:t>
            </a:r>
          </a:p>
          <a:p>
            <a:pPr lvl="1"/>
            <a:r>
              <a:rPr lang="en-GB" altLang="en-US" sz="2000" dirty="0" smtClean="0">
                <a:ea typeface="ＭＳ Ｐゴシック" charset="-128"/>
              </a:rPr>
              <a:t>[TICH-2] </a:t>
            </a:r>
            <a:r>
              <a:rPr lang="ru-RU" altLang="en-US" sz="2000" dirty="0" smtClean="0">
                <a:ea typeface="ＭＳ Ｐゴシック" charset="-128"/>
              </a:rPr>
              <a:t>№</a:t>
            </a:r>
            <a:r>
              <a:rPr lang="en-GB" altLang="en-US" sz="2000" dirty="0" smtClean="0">
                <a:ea typeface="ＭＳ Ｐゴシック" charset="-128"/>
              </a:rPr>
              <a:t>s 17, 18 and 22</a:t>
            </a:r>
          </a:p>
          <a:p>
            <a:pPr lvl="2"/>
            <a:r>
              <a:rPr lang="en-GB" altLang="en-US" sz="1800" dirty="0" smtClean="0">
                <a:ea typeface="ＭＳ Ｐゴシック" charset="-128"/>
              </a:rPr>
              <a:t>Also MRI </a:t>
            </a:r>
            <a:r>
              <a:rPr lang="en-GB" altLang="en-US" sz="1800" dirty="0" err="1" smtClean="0">
                <a:ea typeface="ＭＳ Ｐゴシック" charset="-128"/>
              </a:rPr>
              <a:t>substudy</a:t>
            </a:r>
            <a:r>
              <a:rPr lang="en-GB" altLang="en-US" sz="1800" dirty="0" smtClean="0">
                <a:ea typeface="ＭＳ Ｐゴシック" charset="-128"/>
              </a:rPr>
              <a:t>, </a:t>
            </a:r>
            <a:r>
              <a:rPr lang="ru-RU" altLang="en-US" sz="1800" dirty="0" smtClean="0">
                <a:ea typeface="ＭＳ Ｐゴシック" charset="-128"/>
              </a:rPr>
              <a:t>№</a:t>
            </a:r>
            <a:r>
              <a:rPr lang="en-GB" altLang="en-US" sz="1800" dirty="0" smtClean="0">
                <a:ea typeface="ＭＳ Ｐゴシック" charset="-128"/>
              </a:rPr>
              <a:t> 23</a:t>
            </a:r>
          </a:p>
          <a:p>
            <a:r>
              <a:rPr lang="en-GB" altLang="en-US" sz="2400" dirty="0" smtClean="0">
                <a:ea typeface="ＭＳ Ｐゴシック" charset="-128"/>
              </a:rPr>
              <a:t>Check how radiology release scans</a:t>
            </a:r>
          </a:p>
          <a:p>
            <a:pPr lvl="1"/>
            <a:r>
              <a:rPr lang="en-GB" altLang="en-US" sz="2000" dirty="0" smtClean="0">
                <a:ea typeface="ＭＳ Ｐゴシック" charset="-128"/>
              </a:rPr>
              <a:t>Order process, medium, data protection etc.</a:t>
            </a:r>
          </a:p>
          <a:p>
            <a:pPr lvl="2"/>
            <a:r>
              <a:rPr lang="en-GB" altLang="en-US" sz="1800" dirty="0" smtClean="0">
                <a:ea typeface="ＭＳ Ｐゴシック" charset="-128"/>
              </a:rPr>
              <a:t>Data protection may be governed by separate R&amp;D rules</a:t>
            </a:r>
          </a:p>
          <a:p>
            <a:r>
              <a:rPr lang="en-GB" altLang="en-US" sz="2400" dirty="0" smtClean="0">
                <a:ea typeface="ＭＳ Ｐゴシック" charset="-128"/>
              </a:rPr>
              <a:t>Decide how you will submit</a:t>
            </a:r>
          </a:p>
          <a:p>
            <a:pPr lvl="1"/>
            <a:r>
              <a:rPr lang="en-GB" altLang="en-US" sz="2000" dirty="0" smtClean="0">
                <a:ea typeface="ＭＳ Ｐゴシック" charset="-128"/>
              </a:rPr>
              <a:t>Upload</a:t>
            </a:r>
          </a:p>
          <a:p>
            <a:pPr lvl="2"/>
            <a:r>
              <a:rPr lang="en-GB" altLang="en-US" sz="1800" dirty="0" smtClean="0">
                <a:ea typeface="ＭＳ Ｐゴシック" charset="-128"/>
              </a:rPr>
              <a:t>Java</a:t>
            </a:r>
          </a:p>
          <a:p>
            <a:pPr lvl="2"/>
            <a:r>
              <a:rPr lang="en-GB" altLang="en-US" sz="1800" dirty="0" smtClean="0">
                <a:ea typeface="ＭＳ Ｐゴシック" charset="-128"/>
              </a:rPr>
              <a:t>Non-Java</a:t>
            </a:r>
          </a:p>
          <a:p>
            <a:pPr lvl="1"/>
            <a:r>
              <a:rPr lang="en-GB" altLang="en-US" sz="2000" dirty="0" smtClean="0">
                <a:ea typeface="ＭＳ Ｐゴシック" charset="-128"/>
              </a:rPr>
              <a:t>Posting CDs</a:t>
            </a:r>
            <a:endParaRPr lang="en-GB" altLang="en-US" sz="2000" dirty="0">
              <a:ea typeface="ＭＳ Ｐゴシック" charset="-128"/>
            </a:endParaRPr>
          </a:p>
          <a:p>
            <a:pPr lvl="2"/>
            <a:r>
              <a:rPr lang="en-GB" altLang="en-US" sz="1800" dirty="0" smtClean="0">
                <a:ea typeface="ＭＳ Ｐゴシック" charset="-128"/>
              </a:rPr>
              <a:t>Encrypted</a:t>
            </a:r>
          </a:p>
          <a:p>
            <a:pPr lvl="2"/>
            <a:r>
              <a:rPr lang="en-GB" altLang="en-US" sz="1800" dirty="0" smtClean="0">
                <a:ea typeface="ＭＳ Ｐゴシック" charset="-128"/>
              </a:rPr>
              <a:t>Anonymised</a:t>
            </a:r>
          </a:p>
        </p:txBody>
      </p:sp>
    </p:spTree>
    <p:extLst>
      <p:ext uri="{BB962C8B-B14F-4D97-AF65-F5344CB8AC3E}">
        <p14:creationId xmlns:p14="http://schemas.microsoft.com/office/powerpoint/2010/main" val="13120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Submission: By Post</a:t>
            </a:r>
            <a:endParaRPr lang="en-GB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Check WPDs 025 and 035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What we require, what we do not want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Where to send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Encryption</a:t>
            </a:r>
          </a:p>
          <a:p>
            <a:pPr lvl="2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Preferred: more secure, avoids </a:t>
            </a:r>
            <a:r>
              <a:rPr lang="en-GB" altLang="en-US" dirty="0" err="1" smtClean="0">
                <a:solidFill>
                  <a:srgbClr val="FFFFFF"/>
                </a:solidFill>
                <a:ea typeface="ＭＳ Ｐゴシック" charset="-128"/>
              </a:rPr>
              <a:t>anonymisation</a:t>
            </a:r>
            <a:endParaRPr lang="en-GB" altLang="en-US" dirty="0" smtClean="0">
              <a:solidFill>
                <a:srgbClr val="FFFFFF"/>
              </a:solidFill>
              <a:ea typeface="ＭＳ Ｐゴシック" charset="-128"/>
            </a:endParaRP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Anonymised</a:t>
            </a:r>
          </a:p>
          <a:p>
            <a:pPr lvl="2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Can remove fields we check against</a:t>
            </a:r>
          </a:p>
          <a:p>
            <a:r>
              <a:rPr lang="en-GB" altLang="en-US" dirty="0" smtClean="0">
                <a:ea typeface="ＭＳ Ｐゴシック" charset="-128"/>
              </a:rPr>
              <a:t>Please use a padded envelope</a:t>
            </a:r>
          </a:p>
          <a:p>
            <a:r>
              <a:rPr lang="en-GB" altLang="en-US" dirty="0" smtClean="0">
                <a:ea typeface="ＭＳ Ｐゴシック" charset="-128"/>
              </a:rPr>
              <a:t>You can send TICH-2 and TARDIS to the same address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MUST be Recorded or Special Delivery</a:t>
            </a:r>
          </a:p>
        </p:txBody>
      </p:sp>
    </p:spTree>
    <p:extLst>
      <p:ext uri="{BB962C8B-B14F-4D97-AF65-F5344CB8AC3E}">
        <p14:creationId xmlns:p14="http://schemas.microsoft.com/office/powerpoint/2010/main" val="13120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Submission: By Upload</a:t>
            </a:r>
            <a:endParaRPr lang="en-GB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Where are the images?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On CD or other media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On PACS etc.</a:t>
            </a:r>
          </a:p>
          <a:p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Do you know how to find them?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[TICH-2] WPD 22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[TARDIS] WPD 035b</a:t>
            </a:r>
          </a:p>
          <a:p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Are they DICOM images?</a:t>
            </a:r>
          </a:p>
          <a:p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Log in and find the participant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No ‘Upload Home’ link? No CRF details entered</a:t>
            </a:r>
            <a:endParaRPr lang="en-GB" altLang="en-US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0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Submission: By Upload (Non-Java)</a:t>
            </a:r>
            <a:endParaRPr lang="en-GB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No installation or setup required</a:t>
            </a:r>
          </a:p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Uses existing browser setup</a:t>
            </a:r>
          </a:p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Does not make other Java-dependent programs unusable</a:t>
            </a:r>
          </a:p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Can take a very long time with large scans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Only 25 images per ‘time’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Can take much longer if your computer is slow</a:t>
            </a:r>
          </a:p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Lots of actions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Constant browsing for images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Lots of mouse clicks</a:t>
            </a:r>
          </a:p>
        </p:txBody>
      </p:sp>
    </p:spTree>
    <p:extLst>
      <p:ext uri="{BB962C8B-B14F-4D97-AF65-F5344CB8AC3E}">
        <p14:creationId xmlns:p14="http://schemas.microsoft.com/office/powerpoint/2010/main" val="13120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Submission: By Upload (Java)</a:t>
            </a:r>
            <a:endParaRPr lang="en-GB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Requires Java to be installed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Minimum Java 1.7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Specific security setup required: check WPDs</a:t>
            </a:r>
          </a:p>
          <a:p>
            <a:pPr lvl="2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[TARDIS] 035a</a:t>
            </a:r>
          </a:p>
          <a:p>
            <a:pPr lvl="2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[TICH-2] 17</a:t>
            </a:r>
          </a:p>
          <a:p>
            <a:r>
              <a:rPr lang="en-GB" altLang="en-US" dirty="0" smtClean="0">
                <a:ea typeface="ＭＳ Ｐゴシック" charset="-128"/>
              </a:rPr>
              <a:t>Works with (tested):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Windows XP and 7</a:t>
            </a:r>
          </a:p>
          <a:p>
            <a:pPr lvl="2"/>
            <a:r>
              <a:rPr lang="en-GB" altLang="en-US" dirty="0" smtClean="0">
                <a:ea typeface="ＭＳ Ｐゴシック" charset="-128"/>
              </a:rPr>
              <a:t>Internet Explorer, Chrome and Firefox</a:t>
            </a:r>
          </a:p>
          <a:p>
            <a:pPr lvl="1"/>
            <a:r>
              <a:rPr lang="en-GB" altLang="en-US" smtClean="0">
                <a:ea typeface="ＭＳ Ｐゴシック" charset="-128"/>
              </a:rPr>
              <a:t>Mac </a:t>
            </a:r>
            <a:r>
              <a:rPr lang="en-GB" altLang="en-US" smtClean="0">
                <a:ea typeface="ＭＳ Ｐゴシック" charset="-128"/>
              </a:rPr>
              <a:t>OS10.7 </a:t>
            </a:r>
            <a:r>
              <a:rPr lang="en-GB" altLang="en-US" dirty="0" smtClean="0">
                <a:ea typeface="ＭＳ Ｐゴシック" charset="-128"/>
              </a:rPr>
              <a:t>(</a:t>
            </a:r>
            <a:r>
              <a:rPr lang="en-GB" altLang="en-US" smtClean="0">
                <a:ea typeface="ＭＳ Ｐゴシック" charset="-128"/>
              </a:rPr>
              <a:t>Mountain Lion) </a:t>
            </a:r>
            <a:r>
              <a:rPr lang="en-GB" altLang="en-US" dirty="0" smtClean="0">
                <a:ea typeface="ＭＳ Ｐゴシック" charset="-128"/>
              </a:rPr>
              <a:t>onwards</a:t>
            </a:r>
          </a:p>
          <a:p>
            <a:pPr lvl="2"/>
            <a:r>
              <a:rPr lang="en-GB" altLang="en-US" dirty="0" smtClean="0">
                <a:ea typeface="ＭＳ Ｐゴシック" charset="-128"/>
              </a:rPr>
              <a:t>Safari and Firefox</a:t>
            </a:r>
          </a:p>
          <a:p>
            <a:pPr lvl="2"/>
            <a:r>
              <a:rPr lang="en-GB" altLang="en-US" dirty="0" smtClean="0">
                <a:ea typeface="ＭＳ Ｐゴシック" charset="-128"/>
              </a:rPr>
              <a:t>NOT Chrome</a:t>
            </a:r>
          </a:p>
        </p:txBody>
      </p:sp>
    </p:spTree>
    <p:extLst>
      <p:ext uri="{BB962C8B-B14F-4D97-AF65-F5344CB8AC3E}">
        <p14:creationId xmlns:p14="http://schemas.microsoft.com/office/powerpoint/2010/main" val="13120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Common Problems</a:t>
            </a:r>
            <a:endParaRPr lang="en-GB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Java not correctly set up</a:t>
            </a:r>
          </a:p>
          <a:p>
            <a:pPr lvl="1"/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Not enabled in browser</a:t>
            </a:r>
          </a:p>
          <a:p>
            <a:pPr lvl="1"/>
            <a:r>
              <a:rPr lang="en-GB" altLang="en-US" dirty="0" err="1" smtClean="0">
                <a:solidFill>
                  <a:srgbClr val="FFFFFF"/>
                </a:solidFill>
                <a:ea typeface="ＭＳ Ｐゴシック" charset="-128"/>
              </a:rPr>
              <a:t>ClientHello</a:t>
            </a:r>
            <a:r>
              <a:rPr lang="en-GB" altLang="en-US" dirty="0" smtClean="0">
                <a:solidFill>
                  <a:srgbClr val="FFFFFF"/>
                </a:solidFill>
                <a:ea typeface="ＭＳ Ｐゴシック" charset="-128"/>
              </a:rPr>
              <a:t> format not ticked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System fault (unresolvable)</a:t>
            </a:r>
            <a:endParaRPr lang="en-GB" altLang="en-US" dirty="0">
              <a:ea typeface="ＭＳ Ｐゴシック" charset="-128"/>
            </a:endParaRPr>
          </a:p>
          <a:p>
            <a:r>
              <a:rPr lang="en-GB" altLang="en-US" dirty="0" smtClean="0">
                <a:ea typeface="ＭＳ Ｐゴシック" charset="-128"/>
              </a:rPr>
              <a:t>File(s) too big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Maximum size = 262Mb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[Java] Maximum number of images = 75</a:t>
            </a:r>
          </a:p>
          <a:p>
            <a:r>
              <a:rPr lang="en-GB" altLang="en-US" dirty="0" smtClean="0">
                <a:ea typeface="ＭＳ Ｐゴシック" charset="-128"/>
              </a:rPr>
              <a:t>File format incorrect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Wrong DICOM</a:t>
            </a:r>
          </a:p>
          <a:p>
            <a:pPr lvl="1"/>
            <a:r>
              <a:rPr lang="en-GB" altLang="en-US" dirty="0" smtClean="0">
                <a:ea typeface="ＭＳ Ｐゴシック" charset="-128"/>
              </a:rPr>
              <a:t>JPEG, BMP etc.</a:t>
            </a:r>
          </a:p>
          <a:p>
            <a:r>
              <a:rPr lang="en-GB" altLang="en-US" dirty="0" smtClean="0">
                <a:ea typeface="ＭＳ Ｐゴシック" charset="-128"/>
              </a:rPr>
              <a:t>Missing or incorrect validation data</a:t>
            </a:r>
          </a:p>
          <a:p>
            <a:pPr lvl="1"/>
            <a:r>
              <a:rPr lang="en-GB" altLang="en-US" dirty="0" err="1" smtClean="0">
                <a:ea typeface="ＭＳ Ｐゴシック" charset="-128"/>
              </a:rPr>
              <a:t>DoB</a:t>
            </a:r>
            <a:r>
              <a:rPr lang="en-GB" altLang="en-US" dirty="0" smtClean="0">
                <a:ea typeface="ＭＳ Ｐゴシック" charset="-128"/>
              </a:rPr>
              <a:t>, age, sex, study date &amp; time</a:t>
            </a:r>
          </a:p>
        </p:txBody>
      </p:sp>
    </p:spTree>
    <p:extLst>
      <p:ext uri="{BB962C8B-B14F-4D97-AF65-F5344CB8AC3E}">
        <p14:creationId xmlns:p14="http://schemas.microsoft.com/office/powerpoint/2010/main" val="300124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vestigator Meeting Scans 2013 current">
  <a:themeElements>
    <a:clrScheme name="">
      <a:dk1>
        <a:srgbClr val="000000"/>
      </a:dk1>
      <a:lt1>
        <a:srgbClr val="FFFFFF"/>
      </a:lt1>
      <a:dk2>
        <a:srgbClr val="114FFB"/>
      </a:dk2>
      <a:lt2>
        <a:srgbClr val="E2FA2E"/>
      </a:lt2>
      <a:accent1>
        <a:srgbClr val="00B7A5"/>
      </a:accent1>
      <a:accent2>
        <a:srgbClr val="D49FFF"/>
      </a:accent2>
      <a:accent3>
        <a:srgbClr val="AAB2FD"/>
      </a:accent3>
      <a:accent4>
        <a:srgbClr val="DADADA"/>
      </a:accent4>
      <a:accent5>
        <a:srgbClr val="AAD8CF"/>
      </a:accent5>
      <a:accent6>
        <a:srgbClr val="C090E7"/>
      </a:accent6>
      <a:hlink>
        <a:srgbClr val="7B00E4"/>
      </a:hlink>
      <a:folHlink>
        <a:srgbClr val="618FFD"/>
      </a:folHlink>
    </a:clrScheme>
    <a:fontScheme name="Bath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lnDef>
  </a:objectDefaults>
  <a:extraClrSchemeLst>
    <a:extraClrScheme>
      <a:clrScheme name="Bath Verdan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th Verdan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Investigator Meeting Scans 2013 current</Template>
  <TotalTime>141</TotalTime>
  <Words>446</Words>
  <Application>Microsoft Office PowerPoint</Application>
  <PresentationFormat>On-screen Show (4:3)</PresentationFormat>
  <Paragraphs>93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Investigator Meeting Scans 2013 current</vt:lpstr>
      <vt:lpstr>Brain Imaging Scan Submission</vt:lpstr>
      <vt:lpstr>Before you Start</vt:lpstr>
      <vt:lpstr>Before you start</vt:lpstr>
      <vt:lpstr>Submission: By Post</vt:lpstr>
      <vt:lpstr>Submission: By Upload</vt:lpstr>
      <vt:lpstr>Submission: By Upload (Non-Java)</vt:lpstr>
      <vt:lpstr>Submission: By Upload (Java)</vt:lpstr>
      <vt:lpstr>Common Problems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 Imaging Scan Submission</dc:title>
  <dc:creator>Dawn Hazle</dc:creator>
  <cp:lastModifiedBy>Dawn Hazle</cp:lastModifiedBy>
  <cp:revision>14</cp:revision>
  <cp:lastPrinted>2013-04-12T13:01:51Z</cp:lastPrinted>
  <dcterms:created xsi:type="dcterms:W3CDTF">2015-09-08T08:27:12Z</dcterms:created>
  <dcterms:modified xsi:type="dcterms:W3CDTF">2015-09-10T08:38:33Z</dcterms:modified>
</cp:coreProperties>
</file>